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283" r:id="rId3"/>
    <p:sldId id="284" r:id="rId4"/>
    <p:sldId id="286" r:id="rId5"/>
    <p:sldId id="257" r:id="rId6"/>
    <p:sldId id="258" r:id="rId7"/>
    <p:sldId id="259" r:id="rId8"/>
    <p:sldId id="260" r:id="rId9"/>
    <p:sldId id="261" r:id="rId10"/>
    <p:sldId id="263" r:id="rId11"/>
    <p:sldId id="262" r:id="rId12"/>
    <p:sldId id="264" r:id="rId13"/>
    <p:sldId id="266" r:id="rId14"/>
    <p:sldId id="267" r:id="rId15"/>
    <p:sldId id="270" r:id="rId16"/>
    <p:sldId id="271" r:id="rId17"/>
    <p:sldId id="269" r:id="rId18"/>
    <p:sldId id="272" r:id="rId19"/>
    <p:sldId id="268" r:id="rId20"/>
    <p:sldId id="280" r:id="rId21"/>
    <p:sldId id="281" r:id="rId22"/>
    <p:sldId id="275" r:id="rId23"/>
    <p:sldId id="273" r:id="rId24"/>
    <p:sldId id="277" r:id="rId25"/>
    <p:sldId id="282" r:id="rId26"/>
    <p:sldId id="276" r:id="rId27"/>
    <p:sldId id="278" r:id="rId28"/>
    <p:sldId id="279" r:id="rId29"/>
    <p:sldId id="285" r:id="rId30"/>
    <p:sldId id="287" r:id="rId3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322A45-0088-4AE7-8276-B49516701A49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579567-06C2-42A0-A350-345B1DAB63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72637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579567-06C2-42A0-A350-345B1DAB6388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29312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615851-E31F-47BB-95EB-1326C48B0A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4ACA91DE-C684-E04D-8789-21945F6968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41A2F6FC-6E23-5FD9-B0FD-D27BD1A02C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336E6292-D08D-9A18-0C37-76A79432DB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579567-06C2-42A0-A350-345B1DAB6388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69297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9ACCD5-37FE-E929-CFE8-206207632F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CC21BF54-437D-7E1A-D60E-063A5B5991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9611BB61-213E-1DC4-3121-253C5C0AF1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把血和魂连在一起。</a:t>
            </a: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主恢复</a:t>
            </a: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更新</a:t>
            </a: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舒畅他的生命</a:t>
            </a: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他的活力</a:t>
            </a: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他的全人</a:t>
            </a: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E5F1B08C-F802-2F48-2076-382BCFD231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579567-06C2-42A0-A350-345B1DAB6388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794731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约</a:t>
            </a:r>
            <a:r>
              <a:rPr lang="en-US" altLang="zh-CN" dirty="0"/>
              <a:t>19:34</a:t>
            </a:r>
            <a:r>
              <a:rPr lang="zh-CN" altLang="en-US" dirty="0"/>
              <a:t> </a:t>
            </a:r>
            <a:r>
              <a:rPr lang="en-US" altLang="zh-CN" dirty="0"/>
              <a:t>"</a:t>
            </a:r>
            <a:r>
              <a:rPr lang="zh-CN" altLang="en-US" dirty="0"/>
              <a:t>不过有一个士兵用长矛刺入耶稣的肋旁，立刻有血和水流了出来。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579567-06C2-42A0-A350-345B1DAB6388}" type="slidenum">
              <a:rPr lang="zh-CN" altLang="en-US" smtClean="0"/>
              <a:t>27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2128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7764C38-822B-5426-903E-9AE245BE3F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784C90AA-B65A-CFFA-6EDA-4551E1FF75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6CC5D54-C68E-13C9-23F9-1C27E2EFE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24AFA-2D66-43F9-B22F-9FBA810EDCF2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B75E67D-89E7-C964-6681-2956F682C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9CD7105-1331-8245-ACCD-0CBF8879C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A4E0F-B1AA-4F96-809F-F95793FA2C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14183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9E3FC0A-F449-A86A-B89A-71E433CE2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5520161-BB39-BA7E-28F7-502A4ED231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98B7BD7-7D82-CB41-9DAD-BDB8CFFF1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24AFA-2D66-43F9-B22F-9FBA810EDCF2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2C0C950-1989-1ABE-8953-1627DA22F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1272D92-4589-F81E-0600-667E734A5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A4E0F-B1AA-4F96-809F-F95793FA2C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7621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A59A3729-7952-002C-029A-837C2EBD9E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594A2D7-2400-A3D7-B18F-0CD092B0EB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32F197F-68B2-16EF-C0A8-BF6B9B9DF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24AFA-2D66-43F9-B22F-9FBA810EDCF2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0FBA931-3685-4D31-7733-F1E365BA9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57093E0-C03E-DE1E-F3EE-8476D93C1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A4E0F-B1AA-4F96-809F-F95793FA2C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4672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87C7A2F-06D2-E2A9-758B-9E8DC5A9C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964DFE9-6BAA-760D-F367-8156BAB756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64AAECE-B5FE-43B9-9176-644391B0B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24AFA-2D66-43F9-B22F-9FBA810EDCF2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0A08F1E-374C-E734-93CB-DA4256340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AAF6F42-5D2B-114F-0F16-0359753D5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A4E0F-B1AA-4F96-809F-F95793FA2C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691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4CDD78C-E105-C6D1-C8F8-2493BB619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E3EBCCF-6B64-507C-90EF-83FBFE8E65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8ACDF7A-DD51-4658-4E5E-71CB53423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24AFA-2D66-43F9-B22F-9FBA810EDCF2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6CC7DF2-21AF-56A4-1CCA-CF362622F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8B56E4C-9EA7-6BAD-8EAA-690259398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A4E0F-B1AA-4F96-809F-F95793FA2C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99974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309878A-9A49-C752-30AE-4429A573E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0233D2E-18DE-C844-FE53-78AB38195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7C6698B-08A6-007A-9FAB-E42468871F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76EFF9E-9E3F-6244-7DA9-997143C5A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24AFA-2D66-43F9-B22F-9FBA810EDCF2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34A9AFD-8478-5FB5-B256-96990DC9B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689AB79-D93E-609C-8D1A-8747AF05D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A4E0F-B1AA-4F96-809F-F95793FA2C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68339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87778ED-8D24-1183-AA38-7B161D648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232158E-0ADB-FC94-44BE-F898DF7111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39E2909-6ACA-8B2C-9F19-F58EB1E86E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14DE8C1E-5BCC-4493-2720-D9AC3B1B75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49DE5967-D70B-EA4F-BB96-7A0A049722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68FC5DF6-8881-DA19-A9E3-6678B4B06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24AFA-2D66-43F9-B22F-9FBA810EDCF2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6230C31F-296A-9646-9A3C-4ECE92E94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7F091E03-E0A9-3114-4608-B622621AA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A4E0F-B1AA-4F96-809F-F95793FA2C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5294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31F5324-6709-547A-4FA6-1A99914EA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F735263C-2BC0-3CFC-94D3-810DF87E7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24AFA-2D66-43F9-B22F-9FBA810EDCF2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32830E9D-4866-5E76-DAC5-5A7188F0A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C3A9A683-B851-9137-10BF-7E14D604D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A4E0F-B1AA-4F96-809F-F95793FA2C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5740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744AEAD7-654E-2EC8-13F7-6235063F0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24AFA-2D66-43F9-B22F-9FBA810EDCF2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6213F560-83BA-B56B-B098-45F9257AF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15AE7E88-3D87-E636-9637-7B5003D75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A4E0F-B1AA-4F96-809F-F95793FA2C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45401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B3B9B47-1D0C-DAE3-ED2A-2A6EEC2BF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F7AD8AC-DC4D-EB93-0819-E1E22626D4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86C3DDBC-9CB2-0E34-D6AE-A42256D90A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AF4B98D-3CBD-9995-8698-B2BFD6BB7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24AFA-2D66-43F9-B22F-9FBA810EDCF2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6F75644-CB7B-F9D1-D39F-C983AED10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8FD7D5C-9B1A-B839-3291-4F7856BBE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A4E0F-B1AA-4F96-809F-F95793FA2C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74884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2024F53-6A79-52D6-DB14-1DA1F07852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5B612AEF-4688-0FF7-266B-54B2A37783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DDD9EE4-B45B-A02C-762A-38A4261E43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CC6638F-2883-41E7-1FA5-3F7591274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24AFA-2D66-43F9-B22F-9FBA810EDCF2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004722C-C117-A703-0CB3-A38C32716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3DA8F92-CF5E-B04D-C585-28BFCD228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A4E0F-B1AA-4F96-809F-F95793FA2C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5438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920F67E5-0B5D-584C-BC5E-B3FE1F2D4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5868B68-E9D9-E857-638B-B8D4ED911A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5809EF1-D3EE-B055-A202-324968579A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924AFA-2D66-43F9-B22F-9FBA810EDCF2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0029BBE-73D2-7B14-42E7-B306F10835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DC174A5-7304-3992-F905-415EF68549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FA4E0F-B1AA-4F96-809F-F95793FA2CC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4379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B1415E9-BCF1-04F3-839D-000E5BF80CA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CN" altLang="zh-CN" sz="4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人起初美好的生活——伊甸园</a:t>
            </a:r>
            <a:endParaRPr lang="zh-CN" altLang="en-US" sz="48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E581C77-4F73-492D-DD7F-425CF4330A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01886"/>
            <a:ext cx="9144000" cy="1055914"/>
          </a:xfrm>
        </p:spPr>
        <p:txBody>
          <a:bodyPr/>
          <a:lstStyle/>
          <a:p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经文：创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章</a:t>
            </a:r>
          </a:p>
        </p:txBody>
      </p:sp>
    </p:spTree>
    <p:extLst>
      <p:ext uri="{BB962C8B-B14F-4D97-AF65-F5344CB8AC3E}">
        <p14:creationId xmlns:p14="http://schemas.microsoft.com/office/powerpoint/2010/main" val="9820743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151404-64E1-5A60-A532-8D44990A98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DB32612-0FAB-66E7-EA90-BFA3FF6859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1860323"/>
          </a:xfrm>
        </p:spPr>
        <p:txBody>
          <a:bodyPr>
            <a:normAutofit/>
          </a:bodyPr>
          <a:lstStyle/>
          <a:p>
            <a:pPr algn="l"/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人起初美好的生活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b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b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zh-CN" altLang="en-US" sz="28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有三一真神创造的天地万物（神论、创造论）</a:t>
            </a:r>
          </a:p>
        </p:txBody>
      </p:sp>
    </p:spTree>
    <p:extLst>
      <p:ext uri="{BB962C8B-B14F-4D97-AF65-F5344CB8AC3E}">
        <p14:creationId xmlns:p14="http://schemas.microsoft.com/office/powerpoint/2010/main" val="18891277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980362-FFCF-194C-30EC-F77C136E12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68D2B7E-34A6-82C3-D181-94BA4B3710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5686"/>
            <a:ext cx="10515600" cy="5998028"/>
          </a:xfrm>
        </p:spPr>
        <p:txBody>
          <a:bodyPr>
            <a:normAutofit/>
          </a:bodyPr>
          <a:lstStyle/>
          <a:p>
            <a:pPr>
              <a:lnSpc>
                <a:spcPts val="3300"/>
              </a:lnSpc>
              <a:spcBef>
                <a:spcPts val="0"/>
              </a:spcBef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2:2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到第七日，神造物的工已经完毕、就在第七日歇了他一切的工，安息了。</a:t>
            </a:r>
          </a:p>
          <a:p>
            <a:pPr>
              <a:lnSpc>
                <a:spcPts val="3300"/>
              </a:lnSpc>
              <a:spcBef>
                <a:spcPts val="0"/>
              </a:spcBef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2:3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　神赐福给第七日，定为圣日，因为在这日　神歇了他一切创造的工，就安息了。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300"/>
              </a:lnSpc>
              <a:spcBef>
                <a:spcPts val="0"/>
              </a:spcBef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300"/>
              </a:lnSpc>
              <a:spcBef>
                <a:spcPts val="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神做了很多工，这里讲造物的工，还有什么工？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——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做事的神，工作的美好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300"/>
              </a:lnSpc>
              <a:spcBef>
                <a:spcPts val="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安息是基于神“创造的工” 结束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——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神的工作带出的安息，不是人的工作。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300"/>
              </a:lnSpc>
              <a:spcBef>
                <a:spcPts val="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赐福：对日子的赐福，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章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1:22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神就赐福给这一切；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1:28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神就赐福给他们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300"/>
              </a:lnSpc>
              <a:spcBef>
                <a:spcPts val="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赐福是什么意思？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300"/>
              </a:lnSpc>
              <a:spcBef>
                <a:spcPts val="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字根：跪；字义溯源：跪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得福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蒙福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问安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称颂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颂赞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,(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人敬拜神的行动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仰望神的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祝福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赐福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跪拜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;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并不是一个仪式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u="sng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乃是敬拜的人与受敬拜者间的一种亲善喜悦的关系</a:t>
            </a:r>
            <a:r>
              <a:rPr lang="en-US" altLang="zh-CN" sz="2400" u="sng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得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2:19,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王上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19:9,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箴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5:18)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43996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DB43E0-4BA5-C44A-9A7C-7F5C783F80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F17455C-E89B-AAF7-DC33-1702A5EE4C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5686"/>
            <a:ext cx="10515600" cy="5998028"/>
          </a:xfrm>
        </p:spPr>
        <p:txBody>
          <a:bodyPr>
            <a:normAutofit/>
          </a:bodyPr>
          <a:lstStyle/>
          <a:p>
            <a:pPr>
              <a:lnSpc>
                <a:spcPts val="3300"/>
              </a:lnSpc>
              <a:spcBef>
                <a:spcPts val="0"/>
              </a:spcBef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2:2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到第七日，神造物的工已经完毕、就在第七日歇了他一切的工，</a:t>
            </a: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安息了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</a:p>
          <a:p>
            <a:pPr>
              <a:lnSpc>
                <a:spcPts val="3300"/>
              </a:lnSpc>
              <a:spcBef>
                <a:spcPts val="0"/>
              </a:spcBef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2:3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　神赐福给第七日，定为圣日，因为在这日　神歇了他一切创造的工，</a:t>
            </a: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就安息了。</a:t>
            </a:r>
            <a:endParaRPr lang="en-US" altLang="zh-CN" sz="24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300"/>
              </a:lnSpc>
              <a:spcBef>
                <a:spcPts val="0"/>
              </a:spcBef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300"/>
              </a:lnSpc>
              <a:spcBef>
                <a:spcPts val="0"/>
              </a:spcBef>
            </a:pPr>
            <a:r>
              <a:rPr lang="en-US" altLang="zh-CN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2:2</a:t>
            </a:r>
            <a:r>
              <a:rPr lang="zh-CN" altLang="en-US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到（那）第七（那）日，神所做的工已经完毕；在（那）第七（那）日，他就歇了他所作的一切工。</a:t>
            </a:r>
          </a:p>
          <a:p>
            <a:pPr>
              <a:lnSpc>
                <a:spcPts val="3300"/>
              </a:lnSpc>
              <a:spcBef>
                <a:spcPts val="0"/>
              </a:spcBef>
            </a:pPr>
            <a:r>
              <a:rPr lang="en-US" altLang="zh-CN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2:3</a:t>
            </a:r>
            <a:r>
              <a:rPr lang="zh-CN" altLang="en-US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神就赐福给（那）第七日，而定其为圣，因为在这日他歇了他的一切工，就是神所创造所做成的。</a:t>
            </a:r>
          </a:p>
          <a:p>
            <a:pPr>
              <a:lnSpc>
                <a:spcPts val="3300"/>
              </a:lnSpc>
              <a:spcBef>
                <a:spcPts val="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歇：旧约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70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次，新约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9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次，</a:t>
            </a:r>
          </a:p>
          <a:p>
            <a:pPr>
              <a:lnSpc>
                <a:spcPts val="3300"/>
              </a:lnSpc>
              <a:spcBef>
                <a:spcPts val="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词类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动词 </a:t>
            </a:r>
          </a:p>
          <a:p>
            <a:pPr>
              <a:lnSpc>
                <a:spcPts val="3300"/>
              </a:lnSpc>
              <a:spcBef>
                <a:spcPts val="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原文字根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停止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; </a:t>
            </a:r>
          </a:p>
          <a:p>
            <a:pPr>
              <a:lnSpc>
                <a:spcPts val="3300"/>
              </a:lnSpc>
              <a:spcBef>
                <a:spcPts val="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字义溯源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安息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,(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从努力中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止息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歇息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歇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停止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静止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止住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庆祝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守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安息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),</a:t>
            </a:r>
          </a:p>
          <a:p>
            <a:pPr>
              <a:lnSpc>
                <a:spcPts val="3300"/>
              </a:lnSpc>
              <a:spcBef>
                <a:spcPts val="0"/>
              </a:spcBef>
            </a:pPr>
            <a:r>
              <a:rPr lang="en-US" altLang="zh-CN" sz="24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8:56 </a:t>
            </a:r>
            <a:r>
              <a:rPr lang="zh-CN" altLang="en-US" sz="24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耶和华是应当称颂的、因为他照着一切所应许的、赐</a:t>
            </a: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平安</a:t>
            </a:r>
            <a:r>
              <a:rPr lang="zh-CN" altLang="en-US" sz="24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给他的民以色列人、凡借他仆人摩西应许赐福的话、一句都没有落空。</a:t>
            </a:r>
          </a:p>
          <a:p>
            <a:pPr>
              <a:lnSpc>
                <a:spcPts val="3300"/>
              </a:lnSpc>
              <a:spcBef>
                <a:spcPts val="0"/>
              </a:spcBef>
            </a:pP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300"/>
              </a:lnSpc>
              <a:spcBef>
                <a:spcPts val="0"/>
              </a:spcBef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300"/>
              </a:lnSpc>
              <a:spcBef>
                <a:spcPts val="0"/>
              </a:spcBef>
            </a:pP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98322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05902F-2A22-A639-3AB4-B07CAFED24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DD1CF9E-42F6-9AAA-CBE9-EE7E9A8C41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8421" y="794657"/>
            <a:ext cx="10493829" cy="2873829"/>
          </a:xfrm>
        </p:spPr>
        <p:txBody>
          <a:bodyPr>
            <a:normAutofit/>
          </a:bodyPr>
          <a:lstStyle/>
          <a:p>
            <a:pPr algn="l">
              <a:lnSpc>
                <a:spcPct val="200000"/>
              </a:lnSpc>
            </a:pP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人起初美好的生活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b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zh-CN" altLang="en-US" sz="28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神赐福第七日，与神的亲密关系（一切、人、第七日（安息日））</a:t>
            </a:r>
            <a:br>
              <a:rPr lang="en-US" altLang="zh-CN" sz="28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zh-CN" altLang="en-US" sz="28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六日工作、第七日安息</a:t>
            </a:r>
            <a:r>
              <a:rPr lang="en-US" altLang="zh-CN" sz="28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——</a:t>
            </a:r>
            <a:r>
              <a:rPr lang="zh-CN" altLang="en-US" sz="28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工作、与神敬拜的关系（教会论）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BF10569F-0B9A-E69C-0BC2-3B6BCBA8FD7F}"/>
              </a:ext>
            </a:extLst>
          </p:cNvPr>
          <p:cNvSpPr/>
          <p:nvPr/>
        </p:nvSpPr>
        <p:spPr>
          <a:xfrm>
            <a:off x="4507720" y="3990592"/>
            <a:ext cx="22621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没有罪</a:t>
            </a:r>
          </a:p>
        </p:txBody>
      </p:sp>
    </p:spTree>
    <p:extLst>
      <p:ext uri="{BB962C8B-B14F-4D97-AF65-F5344CB8AC3E}">
        <p14:creationId xmlns:p14="http://schemas.microsoft.com/office/powerpoint/2010/main" val="6693871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8968A1-CB19-2178-394C-C2B25D85BA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A759AF-87A0-98C9-28D7-CB83286373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5686"/>
            <a:ext cx="10515600" cy="5998028"/>
          </a:xfrm>
        </p:spPr>
        <p:txBody>
          <a:bodyPr>
            <a:normAutofit/>
          </a:bodyPr>
          <a:lstStyle/>
          <a:p>
            <a:pPr>
              <a:lnSpc>
                <a:spcPts val="3300"/>
              </a:lnSpc>
              <a:spcBef>
                <a:spcPts val="0"/>
              </a:spcBef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2:7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耶和华　神用地上的尘土造人，将生气吹在他鼻孔里，他就成了有灵的活人，名叫亚当。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300"/>
              </a:lnSpc>
              <a:spcBef>
                <a:spcPts val="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地上的尘土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+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神的生气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=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人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亚当 （人论）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300"/>
              </a:lnSpc>
              <a:spcBef>
                <a:spcPts val="0"/>
              </a:spcBef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300"/>
              </a:lnSpc>
              <a:spcBef>
                <a:spcPts val="0"/>
              </a:spcBef>
            </a:pPr>
            <a:r>
              <a:rPr lang="en-US" altLang="zh-CN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2.7</a:t>
            </a:r>
            <a:r>
              <a:rPr lang="zh-CN" altLang="en-US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耶和华神用（这）地上的尘土</a:t>
            </a:r>
            <a:r>
              <a:rPr lang="zh-CN" altLang="en-US" sz="2400" b="1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模造</a:t>
            </a:r>
            <a:r>
              <a:rPr lang="zh-CN" altLang="en-US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那人（亚当）。又吹了生命的气息（或：灵）入他鼻孔里，这人就成了</a:t>
            </a:r>
            <a:r>
              <a:rPr lang="zh-CN" altLang="en-US" sz="2400" b="1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活的魂</a:t>
            </a:r>
            <a:r>
              <a:rPr lang="zh-CN" altLang="en-US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2400" dirty="0">
              <a:solidFill>
                <a:srgbClr val="7030A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300"/>
              </a:lnSpc>
              <a:spcBef>
                <a:spcPts val="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模造：旧约出现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62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次，原文字根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压缩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;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字义溯源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: (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如窑匠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模造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制造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造作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窑匠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目的</a:t>
            </a:r>
            <a:r>
              <a:rPr lang="en-US" altLang="zh-CN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.——</a:t>
            </a: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人是神按着他的心意所造！</a:t>
            </a:r>
            <a:endParaRPr lang="en-US" altLang="zh-CN" sz="24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15242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A44BF4-FF0F-C073-8876-4027808EB6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8960EB2-F4C6-2F6E-52DA-6D22DD25F7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5685"/>
            <a:ext cx="10515600" cy="5682343"/>
          </a:xfrm>
        </p:spPr>
        <p:txBody>
          <a:bodyPr>
            <a:normAutofit/>
          </a:bodyPr>
          <a:lstStyle/>
          <a:p>
            <a:pPr>
              <a:lnSpc>
                <a:spcPts val="3300"/>
              </a:lnSpc>
              <a:spcBef>
                <a:spcPts val="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魂，原文字根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魂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; </a:t>
            </a:r>
          </a:p>
          <a:p>
            <a:pPr>
              <a:lnSpc>
                <a:spcPts val="3300"/>
              </a:lnSpc>
              <a:spcBef>
                <a:spcPts val="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字义溯源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:(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受造之物的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呼吸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意即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生活力。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有极广范的应用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):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魂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生命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性命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精神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任何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嗜好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兽性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身体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气息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.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这字出自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舒畅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).</a:t>
            </a:r>
          </a:p>
          <a:p>
            <a:pPr>
              <a:lnSpc>
                <a:spcPts val="3300"/>
              </a:lnSpc>
              <a:spcBef>
                <a:spcPts val="0"/>
              </a:spcBef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300"/>
              </a:lnSpc>
              <a:spcBef>
                <a:spcPts val="0"/>
              </a:spcBef>
            </a:pP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神用地上的尘土造人</a:t>
            </a:r>
            <a:r>
              <a:rPr lang="en-US" altLang="zh-CN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将生气吹在他鼻孔里</a:t>
            </a:r>
            <a:r>
              <a:rPr lang="en-US" altLang="zh-CN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他就成了活的魂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——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魂的来由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  <a:p>
            <a:pPr>
              <a:lnSpc>
                <a:spcPts val="3300"/>
              </a:lnSpc>
              <a:spcBef>
                <a:spcPts val="0"/>
              </a:spcBef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1:21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　神就造出大鱼和水中所滋生各样有生命的</a:t>
            </a:r>
            <a:r>
              <a:rPr lang="zh-CN" altLang="en-US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动物（活物）</a:t>
            </a:r>
            <a:endParaRPr lang="en-US" altLang="zh-CN" sz="2400" dirty="0">
              <a:solidFill>
                <a:srgbClr val="7030A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300"/>
              </a:lnSpc>
              <a:spcBef>
                <a:spcPts val="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利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26:11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我要在你们中间立我的帐幕、我的</a:t>
            </a:r>
            <a:r>
              <a:rPr lang="zh-CN" altLang="en-US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心（魂）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也不厌恶你们。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300"/>
              </a:lnSpc>
              <a:spcBef>
                <a:spcPts val="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赛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42:142:1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看哪、我的仆人、我所扶持、所拣选、心里</a:t>
            </a:r>
            <a:r>
              <a:rPr lang="zh-CN" altLang="en-US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（我魂）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所喜悦的。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ts val="3300"/>
              </a:lnSpc>
              <a:spcBef>
                <a:spcPts val="0"/>
              </a:spcBef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——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神对他仆人的心意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和对神子民的心愿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都由他的魂充分表达出来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  <a:p>
            <a:pPr marL="0" indent="0">
              <a:lnSpc>
                <a:spcPts val="3300"/>
              </a:lnSpc>
              <a:spcBef>
                <a:spcPts val="0"/>
              </a:spcBef>
              <a:buNone/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ts val="3300"/>
              </a:lnSpc>
              <a:spcBef>
                <a:spcPts val="0"/>
              </a:spcBef>
              <a:buNone/>
            </a:pPr>
            <a:r>
              <a:rPr lang="en-US" altLang="zh-CN" sz="24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1:26 </a:t>
            </a:r>
            <a:r>
              <a:rPr lang="zh-CN" altLang="en-US" sz="24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神说，我们要照着我们的</a:t>
            </a:r>
            <a:r>
              <a:rPr lang="zh-CN" altLang="en-US"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形像</a:t>
            </a:r>
            <a:r>
              <a:rPr lang="zh-CN" altLang="en-US" sz="24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，按着我们的</a:t>
            </a:r>
            <a:r>
              <a:rPr lang="zh-CN" altLang="en-US"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样式</a:t>
            </a:r>
            <a:r>
              <a:rPr lang="zh-CN" altLang="en-US" sz="24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造人、使他们管理海里的鱼、空中的鸟、地上的牲畜、和全地、并地上所爬的一切昆虫。</a:t>
            </a:r>
          </a:p>
          <a:p>
            <a:pPr marL="0" indent="0">
              <a:lnSpc>
                <a:spcPts val="3300"/>
              </a:lnSpc>
              <a:spcBef>
                <a:spcPts val="0"/>
              </a:spcBef>
              <a:buNone/>
            </a:pPr>
            <a:r>
              <a:rPr lang="en-US" altLang="zh-CN" sz="24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1:27 </a:t>
            </a:r>
            <a:r>
              <a:rPr lang="zh-CN" altLang="en-US" sz="24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神就照着自己的形像造人，乃是照着他的形像造男造女。</a:t>
            </a:r>
            <a:endParaRPr lang="en-US" altLang="zh-CN" sz="2400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88265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54E555-42EF-7BE7-65F7-7A7948527B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B30E56B-3688-F522-92C1-A78D35EE79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5686"/>
            <a:ext cx="10515600" cy="5072743"/>
          </a:xfrm>
        </p:spPr>
        <p:txBody>
          <a:bodyPr>
            <a:normAutofit/>
          </a:bodyPr>
          <a:lstStyle/>
          <a:p>
            <a:pPr>
              <a:lnSpc>
                <a:spcPts val="3300"/>
              </a:lnSpc>
              <a:spcBef>
                <a:spcPts val="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魂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——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血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300"/>
              </a:lnSpc>
              <a:spcBef>
                <a:spcPts val="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魂乃是人的生命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人的自己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人的性格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有其感觉和嗜好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  <a:p>
            <a:pPr>
              <a:lnSpc>
                <a:spcPts val="3300"/>
              </a:lnSpc>
              <a:spcBef>
                <a:spcPts val="0"/>
              </a:spcBef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300"/>
              </a:lnSpc>
              <a:spcBef>
                <a:spcPts val="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利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17:11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因为活物的生命</a:t>
            </a:r>
            <a:r>
              <a:rPr lang="zh-CN" altLang="en-US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（魂）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是在血中．我把这血赐给你们，可以在坛上为你们的生命赎罪．因血里有生命，所以能赎罪。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300"/>
              </a:lnSpc>
              <a:spcBef>
                <a:spcPts val="0"/>
              </a:spcBef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300"/>
              </a:lnSpc>
              <a:spcBef>
                <a:spcPts val="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创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37:21-22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流便听见了要救他脱离他们的手，说，我们不可害他的性命</a:t>
            </a:r>
            <a:r>
              <a:rPr lang="zh-CN" altLang="en-US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（魂）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。又说，不可流他的血，可以把他丢在这野地的坑里、不可下手害他．流便的意思是要救他脱离他们的手，把他归还他的父亲。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300"/>
              </a:lnSpc>
              <a:spcBef>
                <a:spcPts val="0"/>
              </a:spcBef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300"/>
              </a:lnSpc>
              <a:spcBef>
                <a:spcPts val="0"/>
              </a:spcBef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23:3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他使我的灵魂</a:t>
            </a:r>
            <a:r>
              <a:rPr lang="zh-CN" altLang="en-US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（魂）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苏醒，为自己的名引导我走义路。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62817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518088-01A6-438F-531F-DB52DC2945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679604A-7775-BD1E-3F45-870603107D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2087" y="1338943"/>
            <a:ext cx="7532914" cy="2656114"/>
          </a:xfrm>
        </p:spPr>
        <p:txBody>
          <a:bodyPr>
            <a:normAutofit/>
          </a:bodyPr>
          <a:lstStyle/>
          <a:p>
            <a:pPr>
              <a:lnSpc>
                <a:spcPts val="3300"/>
              </a:lnSpc>
              <a:spcBef>
                <a:spcPts val="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人的姓名：亚当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300"/>
              </a:lnSpc>
              <a:spcBef>
                <a:spcPts val="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人的卑微：尘土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300"/>
              </a:lnSpc>
              <a:spcBef>
                <a:spcPts val="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人的高贵：神的生气（魂）、神的模造（心意）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300"/>
              </a:lnSpc>
              <a:spcBef>
                <a:spcPts val="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人的器官：鼻孔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300"/>
              </a:lnSpc>
              <a:spcBef>
                <a:spcPts val="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人的身体：魂、血</a:t>
            </a:r>
          </a:p>
        </p:txBody>
      </p:sp>
    </p:spTree>
    <p:extLst>
      <p:ext uri="{BB962C8B-B14F-4D97-AF65-F5344CB8AC3E}">
        <p14:creationId xmlns:p14="http://schemas.microsoft.com/office/powerpoint/2010/main" val="21335002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3E1B93-38D3-DF81-F831-4B8321D302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54C982B-F9BA-C781-BA29-039F4C8B18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05001" y="1208882"/>
            <a:ext cx="7739742" cy="4059804"/>
          </a:xfrm>
        </p:spPr>
        <p:txBody>
          <a:bodyPr>
            <a:normAutofit fontScale="90000"/>
          </a:bodyPr>
          <a:lstStyle/>
          <a:p>
            <a:pPr algn="l">
              <a:lnSpc>
                <a:spcPct val="200000"/>
              </a:lnSpc>
            </a:pP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人起初美好的生活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b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zh-CN" altLang="en-US" sz="28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人的被造（人论）：</a:t>
            </a:r>
            <a:br>
              <a:rPr lang="en-US" altLang="zh-CN" sz="28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zh-CN" altLang="en-US" sz="28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模造：神按着他的心意所造！</a:t>
            </a:r>
            <a:br>
              <a:rPr lang="en-US" altLang="zh-CN" sz="28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zh-CN" altLang="en-US" sz="28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材质：尘土；</a:t>
            </a:r>
            <a:br>
              <a:rPr lang="en-US" altLang="zh-CN" sz="28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zh-CN" altLang="en-US" sz="28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有神的魂（神的形象和样式），身体有血。</a:t>
            </a:r>
          </a:p>
        </p:txBody>
      </p:sp>
    </p:spTree>
    <p:extLst>
      <p:ext uri="{BB962C8B-B14F-4D97-AF65-F5344CB8AC3E}">
        <p14:creationId xmlns:p14="http://schemas.microsoft.com/office/powerpoint/2010/main" val="19075294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E09FC4-31BA-5455-6D4A-8B5C980DA4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BF83526-A134-ADBA-9D6C-56417A58B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5686"/>
            <a:ext cx="10515600" cy="5998028"/>
          </a:xfrm>
        </p:spPr>
        <p:txBody>
          <a:bodyPr>
            <a:normAutofit/>
          </a:bodyPr>
          <a:lstStyle/>
          <a:p>
            <a:pPr>
              <a:lnSpc>
                <a:spcPts val="3300"/>
              </a:lnSpc>
              <a:spcBef>
                <a:spcPts val="0"/>
              </a:spcBef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2:8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耶和华　神在东方的伊甸立了一个园子，把所造的人安置在那里。</a:t>
            </a:r>
          </a:p>
          <a:p>
            <a:pPr>
              <a:lnSpc>
                <a:spcPts val="3300"/>
              </a:lnSpc>
              <a:spcBef>
                <a:spcPts val="0"/>
              </a:spcBef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2:9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耶和华　神使各样的树从地里长出来，可以悦人的眼目，其上的果子好作食物。园子当中又有生命树和分别善恶的树。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300"/>
              </a:lnSpc>
              <a:spcBef>
                <a:spcPts val="0"/>
              </a:spcBef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300"/>
              </a:lnSpc>
              <a:spcBef>
                <a:spcPts val="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立（了一个园子）：设立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栽种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栽植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栽培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栽定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栽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栓住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钉稳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种植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立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造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  <a:p>
            <a:pPr>
              <a:lnSpc>
                <a:spcPts val="3300"/>
              </a:lnSpc>
              <a:spcBef>
                <a:spcPts val="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生活的家园：伊甸园（“喜悦”、“欢乐”）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300"/>
              </a:lnSpc>
              <a:spcBef>
                <a:spcPts val="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树：悦人的眼目，好作食物。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300"/>
              </a:lnSpc>
              <a:spcBef>
                <a:spcPts val="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生命树（单数）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300"/>
              </a:lnSpc>
              <a:spcBef>
                <a:spcPts val="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善恶知识的树</a:t>
            </a:r>
          </a:p>
        </p:txBody>
      </p:sp>
    </p:spTree>
    <p:extLst>
      <p:ext uri="{BB962C8B-B14F-4D97-AF65-F5344CB8AC3E}">
        <p14:creationId xmlns:p14="http://schemas.microsoft.com/office/powerpoint/2010/main" val="2053617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04D84FD-967B-C4D2-81F9-960793A5A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走进伊甸园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3EA5544-3CD2-B6DC-2F60-08C78ACCE4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——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识别“偶像与真神”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——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认识并领受“神的名”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——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进入神的“我们”的关系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——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在“我们” 的关系中走进有自己名的真神设立的伊甸园</a:t>
            </a:r>
            <a:endParaRPr lang="en-US" altLang="zh-CN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5877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C82549-A424-5424-CE57-B9AD667B18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E81193F-6057-AC9B-0A43-61195900F6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5686"/>
            <a:ext cx="10515600" cy="5998028"/>
          </a:xfrm>
        </p:spPr>
        <p:txBody>
          <a:bodyPr>
            <a:normAutofit/>
          </a:bodyPr>
          <a:lstStyle/>
          <a:p>
            <a:pPr>
              <a:lnSpc>
                <a:spcPts val="3800"/>
              </a:lnSpc>
              <a:spcBef>
                <a:spcPts val="0"/>
              </a:spcBef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2:10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有河从伊甸流出来滋润那园子，从那里分为四道。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2:11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第一道名叫比逊，就是环绕哈腓拉全地的．在那里有</a:t>
            </a: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金子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2:12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并且那地的</a:t>
            </a: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金子是好的．在那里又有珍珠和红玛瑙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2:13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第二道河名叫基训，就是环绕古实全地的。</a:t>
            </a: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2:14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第三道河名叫希底结，流在亚述的东边。第四道河就是伯拉河。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800"/>
              </a:lnSpc>
              <a:spcBef>
                <a:spcPts val="0"/>
              </a:spcBef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伊甸园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—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圣殿的建造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金子、宝石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从伊甸流出的四条河流：比逊、基训、希底结（即底格里斯河）和伯拉河（即幼发拉底河）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——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水源丰沛、生机盎然的地方。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水在圣经中常常象征生命和祝福。从伊甸园流出的河水滋润四方，这预示了后来从圣殿流出生命之水的异象（结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47:1-12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），也指向新天新地中“生命水的河”（启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22:1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）。</a:t>
            </a:r>
          </a:p>
        </p:txBody>
      </p:sp>
    </p:spTree>
    <p:extLst>
      <p:ext uri="{BB962C8B-B14F-4D97-AF65-F5344CB8AC3E}">
        <p14:creationId xmlns:p14="http://schemas.microsoft.com/office/powerpoint/2010/main" val="4063018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1E339C-4ED2-62F8-2836-9158DBD364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70FAF034-D38C-2488-7DF4-DB7FF974842A}"/>
              </a:ext>
            </a:extLst>
          </p:cNvPr>
          <p:cNvSpPr txBox="1"/>
          <p:nvPr/>
        </p:nvSpPr>
        <p:spPr>
          <a:xfrm>
            <a:off x="781050" y="1320981"/>
            <a:ext cx="10278835" cy="4058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伊甸园：上帝的心意是与人同住（同在）。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从伊甸园到会幕，从会幕到圣殿，从圣殿到道成肉身的基督，从基督到</a:t>
            </a: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教会</a:t>
            </a: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，从教会到新天新地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——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整本圣经讲述的是上帝要与人同住的故事。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启示录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21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章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节宣告：“看哪，神的帐幕在人间。他要与人同住，他们要作他的子民。神要亲自与他们同在，作他们的神。”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这是上帝从伊甸园开始就显明的心意。</a:t>
            </a:r>
          </a:p>
        </p:txBody>
      </p:sp>
    </p:spTree>
    <p:extLst>
      <p:ext uri="{BB962C8B-B14F-4D97-AF65-F5344CB8AC3E}">
        <p14:creationId xmlns:p14="http://schemas.microsoft.com/office/powerpoint/2010/main" val="3535397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9D7532-E425-E5A0-A4FC-FAE4121576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164E581-0DC9-E1FB-D265-389F4B7112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2343" y="1077690"/>
            <a:ext cx="7739742" cy="2612571"/>
          </a:xfrm>
        </p:spPr>
        <p:txBody>
          <a:bodyPr>
            <a:normAutofit fontScale="90000"/>
          </a:bodyPr>
          <a:lstStyle/>
          <a:p>
            <a:pPr algn="l">
              <a:lnSpc>
                <a:spcPct val="200000"/>
              </a:lnSpc>
            </a:pP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人起初美好的生活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b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zh-CN" altLang="en-US" sz="28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家园（伊甸园），观赏（树），食物（果子）</a:t>
            </a:r>
            <a:br>
              <a:rPr lang="en-US" altLang="zh-CN" sz="28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zh-CN" altLang="en-US" sz="28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一个丰盛、美丽、充满供应地方</a:t>
            </a:r>
            <a:br>
              <a:rPr lang="en-US" altLang="zh-CN" sz="28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zh-CN" altLang="en-US" sz="28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神与人同在。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C05A4E59-3C14-F575-3BFA-EE4F8624398C}"/>
              </a:ext>
            </a:extLst>
          </p:cNvPr>
          <p:cNvSpPr txBox="1"/>
          <p:nvPr/>
        </p:nvSpPr>
        <p:spPr>
          <a:xfrm>
            <a:off x="1752600" y="4365175"/>
            <a:ext cx="8371115" cy="830997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zh-CN" altLang="en-US" sz="2400" dirty="0">
                <a:solidFill>
                  <a:srgbClr val="FF0000"/>
                </a:solidFill>
              </a:rPr>
              <a:t>耶和华是我的牧者，我必不至缺乏。他使我躺卧在青草地上，领我在可安歇的水边。</a:t>
            </a:r>
          </a:p>
        </p:txBody>
      </p:sp>
    </p:spTree>
    <p:extLst>
      <p:ext uri="{BB962C8B-B14F-4D97-AF65-F5344CB8AC3E}">
        <p14:creationId xmlns:p14="http://schemas.microsoft.com/office/powerpoint/2010/main" val="4332036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763E4B-0E75-39ED-E0DC-417DA456B0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B45FB1D-C7AB-5239-D956-800C5FB72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5686"/>
            <a:ext cx="10515600" cy="5889171"/>
          </a:xfrm>
        </p:spPr>
        <p:txBody>
          <a:bodyPr>
            <a:normAutofit/>
          </a:bodyPr>
          <a:lstStyle/>
          <a:p>
            <a:pPr>
              <a:lnSpc>
                <a:spcPts val="3800"/>
              </a:lnSpc>
              <a:spcBef>
                <a:spcPts val="0"/>
              </a:spcBef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2:15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耶和华　神将那人安置在伊甸园，使他修理看守。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2:16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耶和华　神吩咐他说，园中各样树上的果子，你可以随意吃．</a:t>
            </a: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2:17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只是分别善恶树上的果子，你不可吃，因为你吃的日子必定死。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800"/>
              </a:lnSpc>
              <a:spcBef>
                <a:spcPts val="0"/>
              </a:spcBef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人的工作：修理看守（</a:t>
            </a:r>
            <a:r>
              <a:rPr lang="zh-CN" altLang="en-US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耕作和看守（或防护））</a:t>
            </a:r>
            <a:endParaRPr lang="en-US" altLang="zh-CN" sz="2400" dirty="0">
              <a:solidFill>
                <a:srgbClr val="7030A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耕作：原文字根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服事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;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主要意思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工作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耕种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管理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服事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为奴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包括耕地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耕种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作砖，栽种修理葡萄园，在城内作工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当兵服役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看守：旧约出现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468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次，围树篱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看守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谨守</a:t>
            </a:r>
            <a:r>
              <a:rPr lang="en-US" altLang="zh-CN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遵守</a:t>
            </a:r>
            <a:r>
              <a:rPr lang="en-US" altLang="zh-CN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警守</a:t>
            </a:r>
            <a:r>
              <a:rPr lang="en-US" altLang="zh-CN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保守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</a:p>
          <a:p>
            <a:pPr>
              <a:lnSpc>
                <a:spcPts val="3800"/>
              </a:lnSpc>
              <a:spcBef>
                <a:spcPts val="0"/>
              </a:spcBef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800"/>
              </a:lnSpc>
              <a:spcBef>
                <a:spcPts val="0"/>
              </a:spcBef>
            </a:pP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7EEBA5F9-5145-0E6D-46A8-6B286E21EF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579778"/>
            <a:ext cx="10284843" cy="1377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617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456A66-D268-07B0-80AD-6BF776C95C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06F8258-3011-BC7B-FBC2-A758C81E3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5686"/>
            <a:ext cx="10515600" cy="5998028"/>
          </a:xfrm>
        </p:spPr>
        <p:txBody>
          <a:bodyPr>
            <a:normAutofit/>
          </a:bodyPr>
          <a:lstStyle/>
          <a:p>
            <a:pPr marL="0" indent="0">
              <a:lnSpc>
                <a:spcPts val="3800"/>
              </a:lnSpc>
              <a:spcBef>
                <a:spcPts val="0"/>
              </a:spcBef>
              <a:buNone/>
            </a:pP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2:19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耶和华　神用土所造成的野地各样走兽，和空中各样飞鸟，都带到那人面前看他叫什么．那人怎样叫各样的活物，那就是他的名字。</a:t>
            </a: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2:20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那人便给一切牲畜和空中飞鸟、野地走兽都起了名．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800"/>
              </a:lnSpc>
              <a:spcBef>
                <a:spcPts val="0"/>
              </a:spcBef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社会关系：一切牲畜和空中飞鸟、野地走兽；女人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460428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BF5DD7-06BA-46C5-6AE5-25E951745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86B7D7E-7E90-0E71-C71D-CA19B2B5CD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5686"/>
            <a:ext cx="10515600" cy="5889171"/>
          </a:xfrm>
        </p:spPr>
        <p:txBody>
          <a:bodyPr>
            <a:normAutofit/>
          </a:bodyPr>
          <a:lstStyle/>
          <a:p>
            <a:pPr>
              <a:lnSpc>
                <a:spcPts val="3800"/>
              </a:lnSpc>
              <a:spcBef>
                <a:spcPts val="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神的话：园中各样树上的果子，你可以随意吃．只是分别善恶树上的果子，你不可吃，因为你吃的日子必定死。（启示论、罪论）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800"/>
              </a:lnSpc>
              <a:spcBef>
                <a:spcPts val="0"/>
              </a:spcBef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神的许可：</a:t>
            </a:r>
            <a:r>
              <a:rPr lang="zh-CN" altLang="en-US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各样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树上的果子，你可以</a:t>
            </a:r>
            <a:r>
              <a:rPr lang="zh-CN" altLang="en-US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随意吃</a:t>
            </a:r>
            <a:endParaRPr lang="en-US" altLang="zh-CN" sz="2400" dirty="0">
              <a:solidFill>
                <a:srgbClr val="7030A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神的警告和命令：只是，你不可吃，必定死！</a:t>
            </a:r>
          </a:p>
          <a:p>
            <a:pPr>
              <a:lnSpc>
                <a:spcPts val="3800"/>
              </a:lnSpc>
              <a:spcBef>
                <a:spcPts val="0"/>
              </a:spcBef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800"/>
              </a:lnSpc>
              <a:spcBef>
                <a:spcPts val="0"/>
              </a:spcBef>
            </a:pP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674986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6A7D9E-ED5F-1690-2620-F3335A0E35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FBA35F5-F791-A3A8-8A7D-5CB654DF4C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05001" y="1796143"/>
            <a:ext cx="8665028" cy="2373086"/>
          </a:xfrm>
        </p:spPr>
        <p:txBody>
          <a:bodyPr>
            <a:normAutofit fontScale="90000"/>
          </a:bodyPr>
          <a:lstStyle/>
          <a:p>
            <a:pPr algn="l">
              <a:lnSpc>
                <a:spcPct val="200000"/>
              </a:lnSpc>
            </a:pP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人起初美好的生活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b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zh-CN" altLang="en-US" sz="28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神安排人的工作：修理看守（耕作和看守（或防护））</a:t>
            </a:r>
            <a:br>
              <a:rPr lang="en-US" altLang="zh-CN" sz="28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zh-CN" altLang="en-US" sz="28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神吩咐人的话：启示</a:t>
            </a:r>
          </a:p>
        </p:txBody>
      </p:sp>
    </p:spTree>
    <p:extLst>
      <p:ext uri="{BB962C8B-B14F-4D97-AF65-F5344CB8AC3E}">
        <p14:creationId xmlns:p14="http://schemas.microsoft.com/office/powerpoint/2010/main" val="20409210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A97537-95F2-4DC3-695B-6E0BE0F605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DA6136A-1DD0-51BC-19D4-DC5249FE7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5686"/>
            <a:ext cx="10515600" cy="5998028"/>
          </a:xfrm>
        </p:spPr>
        <p:txBody>
          <a:bodyPr>
            <a:normAutofit/>
          </a:bodyPr>
          <a:lstStyle/>
          <a:p>
            <a:pPr>
              <a:lnSpc>
                <a:spcPts val="3400"/>
              </a:lnSpc>
              <a:spcBef>
                <a:spcPts val="0"/>
              </a:spcBef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2:18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耶和华　神说，那人独居</a:t>
            </a:r>
            <a:r>
              <a:rPr lang="zh-CN" altLang="en-US" sz="2400" b="1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不好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，我要为他造一个配偶帮助他。</a:t>
            </a:r>
          </a:p>
          <a:p>
            <a:pPr>
              <a:lnSpc>
                <a:spcPts val="3400"/>
              </a:lnSpc>
              <a:spcBef>
                <a:spcPts val="0"/>
              </a:spcBef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2:20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只是那人没有遇见配偶帮助他。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400"/>
              </a:lnSpc>
              <a:spcBef>
                <a:spcPts val="0"/>
              </a:spcBef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2:21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耶和华　神使他沉睡，他就睡了．于是取下他的一条肋骨，又把肉合起来。</a:t>
            </a:r>
          </a:p>
          <a:p>
            <a:pPr>
              <a:lnSpc>
                <a:spcPts val="3400"/>
              </a:lnSpc>
              <a:spcBef>
                <a:spcPts val="0"/>
              </a:spcBef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2:22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耶和华　神就用那人身上所取的肋骨</a:t>
            </a:r>
            <a:r>
              <a:rPr lang="zh-CN" altLang="en-US" sz="24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造成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一个女人，领他到那人跟前。</a:t>
            </a:r>
          </a:p>
          <a:p>
            <a:pPr>
              <a:lnSpc>
                <a:spcPts val="3400"/>
              </a:lnSpc>
              <a:spcBef>
                <a:spcPts val="0"/>
              </a:spcBef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2:23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那人说，这是我骨中的骨，肉中的肉，可以称他为女人，因为他是从男人身上取出来的。</a:t>
            </a:r>
          </a:p>
          <a:p>
            <a:pPr>
              <a:lnSpc>
                <a:spcPts val="3400"/>
              </a:lnSpc>
              <a:spcBef>
                <a:spcPts val="0"/>
              </a:spcBef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2:24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因此，人要离开父母与妻子连合，二人成为一体。</a:t>
            </a:r>
          </a:p>
          <a:p>
            <a:pPr>
              <a:lnSpc>
                <a:spcPts val="3400"/>
              </a:lnSpc>
              <a:spcBef>
                <a:spcPts val="0"/>
              </a:spcBef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2:25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当时夫妻二人赤身露体并不羞耻。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800"/>
              </a:lnSpc>
              <a:spcBef>
                <a:spcPts val="0"/>
              </a:spcBef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第一次手术（睡眠疗法）、第一次婚礼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婚姻制度的建立：女人从男人而来，夫妻二人赤身露体并不羞耻。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家庭观念的形成：人要离开父母与妻子连合，二人成为一体。</a:t>
            </a:r>
          </a:p>
          <a:p>
            <a:pPr>
              <a:lnSpc>
                <a:spcPts val="3800"/>
              </a:lnSpc>
              <a:spcBef>
                <a:spcPts val="0"/>
              </a:spcBef>
            </a:pP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30761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35DDAE-04DF-B3CE-FD41-B4791FC96C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FE94C5E-47DB-EFB5-AA33-C0A8339734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05001" y="1796143"/>
            <a:ext cx="8665028" cy="1861457"/>
          </a:xfrm>
        </p:spPr>
        <p:txBody>
          <a:bodyPr>
            <a:normAutofit/>
          </a:bodyPr>
          <a:lstStyle/>
          <a:p>
            <a:pPr algn="l">
              <a:lnSpc>
                <a:spcPct val="200000"/>
              </a:lnSpc>
            </a:pP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人起初美好的生活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b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zh-CN" altLang="en-US" sz="28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婚姻和家庭、教会</a:t>
            </a:r>
          </a:p>
        </p:txBody>
      </p:sp>
    </p:spTree>
    <p:extLst>
      <p:ext uri="{BB962C8B-B14F-4D97-AF65-F5344CB8AC3E}">
        <p14:creationId xmlns:p14="http://schemas.microsoft.com/office/powerpoint/2010/main" val="14423575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BA8529D9-AA6B-6E66-5F4F-23FA667F8B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105712"/>
            <a:ext cx="3645599" cy="2486573"/>
          </a:xfrm>
          <a:prstGeom prst="rect">
            <a:avLst/>
          </a:prstGeom>
          <a:ln w="25400">
            <a:solidFill>
              <a:schemeClr val="accent1"/>
            </a:solidFill>
          </a:ln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6C569346-953B-D813-18BF-C99CE7885D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971" y="1105711"/>
            <a:ext cx="3645598" cy="2486573"/>
          </a:xfrm>
          <a:prstGeom prst="rect">
            <a:avLst/>
          </a:prstGeom>
          <a:ln w="25400">
            <a:solidFill>
              <a:schemeClr val="accent1"/>
            </a:solidFill>
          </a:ln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C44E1CA9-020C-7B75-389A-0BA4F29667D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77798" y="1105712"/>
            <a:ext cx="3666771" cy="2486572"/>
          </a:xfrm>
          <a:prstGeom prst="rect">
            <a:avLst/>
          </a:prstGeom>
          <a:ln w="25400">
            <a:solidFill>
              <a:schemeClr val="accent1"/>
            </a:solidFill>
          </a:ln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7756F551-9640-81C3-05F8-FEA67548D73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4800" y="3782917"/>
            <a:ext cx="3645599" cy="2383025"/>
          </a:xfrm>
          <a:prstGeom prst="rect">
            <a:avLst/>
          </a:prstGeom>
          <a:ln w="25400">
            <a:solidFill>
              <a:schemeClr val="accent1"/>
            </a:solidFill>
          </a:ln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36DF5C4D-A5CC-AD1D-1140-825060B6D14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82972" y="3782917"/>
            <a:ext cx="3645598" cy="2383025"/>
          </a:xfrm>
          <a:prstGeom prst="rect">
            <a:avLst/>
          </a:prstGeom>
          <a:ln w="25400">
            <a:solidFill>
              <a:schemeClr val="accent1"/>
            </a:solidFill>
          </a:ln>
        </p:spPr>
      </p:pic>
      <p:pic>
        <p:nvPicPr>
          <p:cNvPr id="15" name="图片 14">
            <a:extLst>
              <a:ext uri="{FF2B5EF4-FFF2-40B4-BE49-F238E27FC236}">
                <a16:creationId xmlns:a16="http://schemas.microsoft.com/office/drawing/2014/main" id="{B4E4BA25-342C-C578-092F-752A3E046D4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77798" y="3782916"/>
            <a:ext cx="3666771" cy="2383025"/>
          </a:xfrm>
          <a:prstGeom prst="rect">
            <a:avLst/>
          </a:prstGeom>
          <a:ln w="25400">
            <a:solidFill>
              <a:schemeClr val="accent1"/>
            </a:solidFill>
          </a:ln>
        </p:spPr>
      </p:pic>
      <p:pic>
        <p:nvPicPr>
          <p:cNvPr id="17" name="图片 16">
            <a:extLst>
              <a:ext uri="{FF2B5EF4-FFF2-40B4-BE49-F238E27FC236}">
                <a16:creationId xmlns:a16="http://schemas.microsoft.com/office/drawing/2014/main" id="{7D484BFD-DFD6-2A35-8532-9D75E42A83A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327660" y="0"/>
            <a:ext cx="9144793" cy="1286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552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3D4538-4128-EFE2-31FE-BDF54479EB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6587EC3-BE98-8087-824E-6C24377470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645229"/>
            <a:ext cx="9144000" cy="864733"/>
          </a:xfrm>
        </p:spPr>
        <p:txBody>
          <a:bodyPr>
            <a:normAutofit/>
          </a:bodyPr>
          <a:lstStyle/>
          <a:p>
            <a:r>
              <a:rPr lang="zh-CN" altLang="zh-CN" sz="4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人起初</a:t>
            </a:r>
            <a:r>
              <a:rPr lang="zh-CN" altLang="zh-CN" sz="4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美好的</a:t>
            </a:r>
            <a:r>
              <a:rPr lang="zh-CN" altLang="zh-CN" sz="48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生活——伊甸园</a:t>
            </a:r>
            <a:endParaRPr lang="zh-CN" altLang="en-US" sz="48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副标题 4">
            <a:extLst>
              <a:ext uri="{FF2B5EF4-FFF2-40B4-BE49-F238E27FC236}">
                <a16:creationId xmlns:a16="http://schemas.microsoft.com/office/drawing/2014/main" id="{38C18824-1E86-324E-541A-A47EA5411E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12770"/>
            <a:ext cx="9144000" cy="1045029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这是一个客观事实还是主观判断？</a:t>
            </a:r>
          </a:p>
        </p:txBody>
      </p:sp>
    </p:spTree>
    <p:extLst>
      <p:ext uri="{BB962C8B-B14F-4D97-AF65-F5344CB8AC3E}">
        <p14:creationId xmlns:p14="http://schemas.microsoft.com/office/powerpoint/2010/main" val="4214168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0D6ABC-2314-3F0E-D58D-4FB7368FE6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图片 16">
            <a:extLst>
              <a:ext uri="{FF2B5EF4-FFF2-40B4-BE49-F238E27FC236}">
                <a16:creationId xmlns:a16="http://schemas.microsoft.com/office/drawing/2014/main" id="{CD6E482F-3CD0-C6DA-48E2-A6A203EF15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6146" y="707572"/>
            <a:ext cx="9144793" cy="1286367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5C127F2D-93A1-3228-A5ED-5DFF3FC5A9C4}"/>
              </a:ext>
            </a:extLst>
          </p:cNvPr>
          <p:cNvSpPr txBox="1"/>
          <p:nvPr/>
        </p:nvSpPr>
        <p:spPr>
          <a:xfrm>
            <a:off x="2677885" y="2808514"/>
            <a:ext cx="657103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96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有神，有爱</a:t>
            </a:r>
            <a:r>
              <a:rPr lang="zh-CN" altLang="en-US" dirty="0">
                <a:solidFill>
                  <a:srgbClr val="7030A0"/>
                </a:solidFill>
              </a:rPr>
              <a:t>！</a:t>
            </a:r>
          </a:p>
        </p:txBody>
      </p:sp>
    </p:spTree>
    <p:extLst>
      <p:ext uri="{BB962C8B-B14F-4D97-AF65-F5344CB8AC3E}">
        <p14:creationId xmlns:p14="http://schemas.microsoft.com/office/powerpoint/2010/main" val="2723271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D9D709-5C66-F8C9-549A-4FFC8F26B3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>
            <a:extLst>
              <a:ext uri="{FF2B5EF4-FFF2-40B4-BE49-F238E27FC236}">
                <a16:creationId xmlns:a16="http://schemas.microsoft.com/office/drawing/2014/main" id="{D2689352-9DF2-43A2-7A88-630D47951B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8314" y="1317169"/>
            <a:ext cx="9144000" cy="3799117"/>
          </a:xfrm>
        </p:spPr>
        <p:txBody>
          <a:bodyPr>
            <a:normAutofit lnSpcReduction="10000"/>
          </a:bodyPr>
          <a:lstStyle/>
          <a:p>
            <a:pPr algn="l"/>
            <a:r>
              <a:rPr lang="zh-CN" altLang="en-US" sz="3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问题：</a:t>
            </a:r>
            <a:endParaRPr lang="en-US" altLang="zh-CN" sz="3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35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35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、人起初美好的生活有哪些？</a:t>
            </a:r>
            <a:endParaRPr lang="en-US" altLang="zh-CN" sz="35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35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35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、进入神“我们”的关系中的我们该如何理解这次的学习</a:t>
            </a:r>
            <a:r>
              <a:rPr lang="en-US" altLang="zh-CN" sz="35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——</a:t>
            </a:r>
            <a:r>
              <a:rPr lang="zh-CN" altLang="en-US" sz="35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伊甸园美好的生活对我们有何启示和感受？如何造就我们现今的生命？</a:t>
            </a:r>
            <a:endParaRPr lang="en-US" altLang="zh-CN" sz="35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/>
            <a:endParaRPr lang="en-US" altLang="zh-CN" sz="3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en-US" sz="4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5108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1A2F598-0664-F375-7975-531C01C567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5686"/>
            <a:ext cx="10515600" cy="5998028"/>
          </a:xfrm>
        </p:spPr>
        <p:txBody>
          <a:bodyPr>
            <a:normAutofit/>
          </a:bodyPr>
          <a:lstStyle/>
          <a:p>
            <a:pPr>
              <a:lnSpc>
                <a:spcPts val="3300"/>
              </a:lnSpc>
              <a:spcBef>
                <a:spcPts val="0"/>
              </a:spcBef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2:1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天地万物都造齐了。</a:t>
            </a:r>
          </a:p>
          <a:p>
            <a:pPr>
              <a:lnSpc>
                <a:spcPts val="3300"/>
              </a:lnSpc>
              <a:spcBef>
                <a:spcPts val="0"/>
              </a:spcBef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2:2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到第七日，神造物的工已经完毕、就在第七日歇了他一切的工，安息了。</a:t>
            </a:r>
          </a:p>
          <a:p>
            <a:pPr>
              <a:lnSpc>
                <a:spcPts val="3300"/>
              </a:lnSpc>
              <a:spcBef>
                <a:spcPts val="0"/>
              </a:spcBef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2:3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　神赐福给第七日，定为圣日，因为在这日　神歇了他一切创造的工，就安息了。</a:t>
            </a:r>
          </a:p>
          <a:p>
            <a:pPr>
              <a:lnSpc>
                <a:spcPts val="3300"/>
              </a:lnSpc>
              <a:spcBef>
                <a:spcPts val="0"/>
              </a:spcBef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2:4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创造天地的来历，在耶和华　神造天地的日子，乃是这样：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300"/>
              </a:lnSpc>
              <a:spcBef>
                <a:spcPts val="0"/>
              </a:spcBef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2:5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野地还没有草木，田间的菜蔬还没有长起来，因为耶和华　神还没有降雨在地上、也没有人耕地。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300"/>
              </a:lnSpc>
              <a:spcBef>
                <a:spcPts val="0"/>
              </a:spcBef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2:6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但有雾气从地上腾，滋润遍地。</a:t>
            </a:r>
          </a:p>
          <a:p>
            <a:pPr>
              <a:lnSpc>
                <a:spcPts val="3300"/>
              </a:lnSpc>
              <a:spcBef>
                <a:spcPts val="0"/>
              </a:spcBef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2:7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耶和华　神用地上的尘土造人，将生气吹在他鼻孔里，他就成了有灵的活人，名叫亚当。</a:t>
            </a:r>
          </a:p>
          <a:p>
            <a:pPr>
              <a:lnSpc>
                <a:spcPts val="3300"/>
              </a:lnSpc>
              <a:spcBef>
                <a:spcPts val="0"/>
              </a:spcBef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2:8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耶和华　神在东方的伊甸立了一个园子，把所造的人安置在那里。</a:t>
            </a:r>
          </a:p>
          <a:p>
            <a:pPr>
              <a:lnSpc>
                <a:spcPts val="3300"/>
              </a:lnSpc>
              <a:spcBef>
                <a:spcPts val="0"/>
              </a:spcBef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2:9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耶和华　神使各样的树从地里长出来，可以悦人的眼目，其上的果子好作食物。园子当中又有生命树和分别善恶的树。</a:t>
            </a:r>
          </a:p>
        </p:txBody>
      </p:sp>
    </p:spTree>
    <p:extLst>
      <p:ext uri="{BB962C8B-B14F-4D97-AF65-F5344CB8AC3E}">
        <p14:creationId xmlns:p14="http://schemas.microsoft.com/office/powerpoint/2010/main" val="1047753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A065B7-177D-4A4E-ED26-316ADDA864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F29C3F9-1709-D58C-F817-0CD776E96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5686"/>
            <a:ext cx="10515600" cy="5998028"/>
          </a:xfrm>
        </p:spPr>
        <p:txBody>
          <a:bodyPr>
            <a:normAutofit/>
          </a:bodyPr>
          <a:lstStyle/>
          <a:p>
            <a:pPr>
              <a:lnSpc>
                <a:spcPts val="3800"/>
              </a:lnSpc>
              <a:spcBef>
                <a:spcPts val="0"/>
              </a:spcBef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2:10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有河从伊甸流出来滋润那园子，从那里分为四道。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2:11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第一道名叫比逊，就是环绕哈腓拉全地的．在那里有金子，</a:t>
            </a: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2:12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并且那地的金子是好的．在那里又有珍珠和红玛瑙。</a:t>
            </a: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2:13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第二道河名叫基训，就是环绕古实全地的。</a:t>
            </a: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2:14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第三道河名叫希底结，流在亚述的东边。第四道河就是伯拉河。</a:t>
            </a: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2:15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耶和华　神将那人安置在伊甸园，使他修理看守。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2:16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耶和华　神吩咐他说，园中各样树上的果子，你可以随意吃．</a:t>
            </a: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2:17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只是分别善恶树上的果子，你不可吃，因为你吃的日子必定死。</a:t>
            </a:r>
          </a:p>
        </p:txBody>
      </p:sp>
    </p:spTree>
    <p:extLst>
      <p:ext uri="{BB962C8B-B14F-4D97-AF65-F5344CB8AC3E}">
        <p14:creationId xmlns:p14="http://schemas.microsoft.com/office/powerpoint/2010/main" val="35159548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26DEFE-03D5-98B8-508D-FE0DFA8361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36DB7AC-161D-39E0-56D6-6F736DB9E8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5686"/>
            <a:ext cx="10515600" cy="5998028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ts val="3800"/>
              </a:lnSpc>
              <a:spcBef>
                <a:spcPts val="0"/>
              </a:spcBef>
            </a:pP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2:18 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耶和华　神说，那人独居不好，我要为他造一个配偶帮助他。</a:t>
            </a: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2:19 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耶和华　神用土所造成的野地各样走兽，和空中各样飞鸟，都带到那人面前看他叫什么．那人怎样叫各样的活物，那就是他的名字。</a:t>
            </a: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2:20 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那人便给一切牲畜和空中飞鸟、野地走兽都起了名．只是那人没有遇见配偶帮助他。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2:21 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耶和华　神使他沉睡，他就睡了．于是取下他的一条肋骨，又把肉合起来。</a:t>
            </a: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2:22 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耶和华　神就用那人身上所取的肋骨造成一个女人，领他到那人跟前。</a:t>
            </a: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2:23 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那人说，这是我骨中的骨，肉中的肉，可以称他为女人，因为他是从男人身上取出来的。</a:t>
            </a: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2:24 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因此，人要离开父母与妻子连合，二人成为一体。</a:t>
            </a: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2:25 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当时夫妻二人赤身露体并不羞耻。</a:t>
            </a:r>
          </a:p>
        </p:txBody>
      </p:sp>
    </p:spTree>
    <p:extLst>
      <p:ext uri="{BB962C8B-B14F-4D97-AF65-F5344CB8AC3E}">
        <p14:creationId xmlns:p14="http://schemas.microsoft.com/office/powerpoint/2010/main" val="27128989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E424D9-4715-5F24-0864-9B34F7060F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43CA3BB-1CBE-3DC9-A2AD-82E789F83F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874180"/>
          </a:xfrm>
        </p:spPr>
        <p:txBody>
          <a:bodyPr>
            <a:normAutofit fontScale="90000"/>
          </a:bodyPr>
          <a:lstStyle/>
          <a:p>
            <a:pPr algn="l">
              <a:lnSpc>
                <a:spcPct val="200000"/>
              </a:lnSpc>
            </a:pPr>
            <a:r>
              <a:rPr lang="zh-CN" altLang="en-US" sz="4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分组讨论（</a:t>
            </a:r>
            <a:r>
              <a:rPr lang="en-US" altLang="zh-CN" sz="4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en-US" sz="4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分钟）：</a:t>
            </a:r>
            <a:br>
              <a:rPr lang="en-US" altLang="zh-CN" sz="4800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zh-CN" altLang="zh-CN" sz="48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人起初美好的生活</a:t>
            </a:r>
            <a:r>
              <a:rPr lang="zh-CN" altLang="en-US" sz="48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是怎样的？</a:t>
            </a:r>
            <a:br>
              <a:rPr lang="en-US" altLang="zh-CN" sz="4800" dirty="0">
                <a:solidFill>
                  <a:srgbClr val="7030A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zh-CN" altLang="en-US" sz="4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各组分享：</a:t>
            </a:r>
          </a:p>
        </p:txBody>
      </p:sp>
    </p:spTree>
    <p:extLst>
      <p:ext uri="{BB962C8B-B14F-4D97-AF65-F5344CB8AC3E}">
        <p14:creationId xmlns:p14="http://schemas.microsoft.com/office/powerpoint/2010/main" val="2490342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59C3A0-DD4D-265B-5CBC-B4D7793DBB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8829AE2-C923-590D-D768-3D6CE63747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9600"/>
            <a:ext cx="10515600" cy="5704114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altLang="zh-CN" sz="2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2:1 </a:t>
            </a:r>
            <a:r>
              <a:rPr lang="zh-CN" altLang="en-US" sz="2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天</a:t>
            </a:r>
            <a:r>
              <a:rPr lang="en-US" altLang="zh-CN" sz="2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—</a:t>
            </a:r>
            <a:r>
              <a:rPr lang="zh-CN" altLang="en-US" sz="2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地</a:t>
            </a:r>
            <a:r>
              <a:rPr lang="en-US" altLang="zh-CN" sz="2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—</a:t>
            </a:r>
            <a:r>
              <a:rPr lang="zh-CN" altLang="en-US" sz="2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万物：都造齐了。</a:t>
            </a:r>
            <a:endParaRPr lang="en-US" altLang="zh-CN" sz="2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（承上启下；创造论，神论（圣父圣子圣灵））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2:1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（那诸）天和（那）地与其中万物都造齐了。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诗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33:6-7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诸天借耶和华的命而造、万象借他口中的气而成。他聚集海水如垒、收藏深洋在库房。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天：天空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诸天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天上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天象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空中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穹苍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——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字根意为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高超</a:t>
            </a:r>
            <a:r>
              <a:rPr lang="en-US" altLang="zh-CN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三个概念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1)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指环绕地球的大气层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鸟在其中飞翔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太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6:26),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我们在其间观察气象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2)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指宇宙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就是神所造的天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地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海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太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5:18).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3)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指属灵的住处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神的座位在那里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太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5:34),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父神从天上说话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太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3:17),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神的忿怒从天上显明在一切不虔不义的人身上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罗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1:18).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ts val="3300"/>
              </a:lnSpc>
              <a:spcBef>
                <a:spcPts val="0"/>
              </a:spcBef>
              <a:buNone/>
            </a:pP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06243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776</TotalTime>
  <Words>3046</Words>
  <Application>Microsoft Office PowerPoint</Application>
  <PresentationFormat>宽屏</PresentationFormat>
  <Paragraphs>160</Paragraphs>
  <Slides>30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30</vt:i4>
      </vt:variant>
    </vt:vector>
  </HeadingPairs>
  <TitlesOfParts>
    <vt:vector size="35" baseType="lpstr">
      <vt:lpstr>等线</vt:lpstr>
      <vt:lpstr>等线 Light</vt:lpstr>
      <vt:lpstr>微软雅黑</vt:lpstr>
      <vt:lpstr>Arial</vt:lpstr>
      <vt:lpstr>Office 主题​​</vt:lpstr>
      <vt:lpstr>人起初美好的生活——伊甸园</vt:lpstr>
      <vt:lpstr>走进伊甸园</vt:lpstr>
      <vt:lpstr>人起初美好的生活——伊甸园</vt:lpstr>
      <vt:lpstr>PowerPoint 演示文稿</vt:lpstr>
      <vt:lpstr>PowerPoint 演示文稿</vt:lpstr>
      <vt:lpstr>PowerPoint 演示文稿</vt:lpstr>
      <vt:lpstr>PowerPoint 演示文稿</vt:lpstr>
      <vt:lpstr>分组讨论（5分钟）： 人起初美好的生活是怎样的？ 各组分享：</vt:lpstr>
      <vt:lpstr>PowerPoint 演示文稿</vt:lpstr>
      <vt:lpstr>1、人起初美好的生活：  有三一真神创造的天地万物（神论、创造论）</vt:lpstr>
      <vt:lpstr>PowerPoint 演示文稿</vt:lpstr>
      <vt:lpstr>PowerPoint 演示文稿</vt:lpstr>
      <vt:lpstr>2、人起初美好的生活： 神赐福第七日，与神的亲密关系（一切、人、第七日（安息日）） 六日工作、第七日安息——工作、与神敬拜的关系（教会论）</vt:lpstr>
      <vt:lpstr>PowerPoint 演示文稿</vt:lpstr>
      <vt:lpstr>PowerPoint 演示文稿</vt:lpstr>
      <vt:lpstr>PowerPoint 演示文稿</vt:lpstr>
      <vt:lpstr>PowerPoint 演示文稿</vt:lpstr>
      <vt:lpstr>3、人起初美好的生活： 人的被造（人论）： 模造：神按着他的心意所造！ 材质：尘土； 有神的魂（神的形象和样式），身体有血。</vt:lpstr>
      <vt:lpstr>PowerPoint 演示文稿</vt:lpstr>
      <vt:lpstr>PowerPoint 演示文稿</vt:lpstr>
      <vt:lpstr>PowerPoint 演示文稿</vt:lpstr>
      <vt:lpstr>4、人起初美好的生活： 家园（伊甸园），观赏（树），食物（果子） 一个丰盛、美丽、充满供应地方 神与人同在。</vt:lpstr>
      <vt:lpstr>PowerPoint 演示文稿</vt:lpstr>
      <vt:lpstr>PowerPoint 演示文稿</vt:lpstr>
      <vt:lpstr>PowerPoint 演示文稿</vt:lpstr>
      <vt:lpstr>5、人起初美好的生活： 神安排人的工作：修理看守（耕作和看守（或防护）） 神吩咐人的话：启示</vt:lpstr>
      <vt:lpstr>PowerPoint 演示文稿</vt:lpstr>
      <vt:lpstr>6、人起初美好的生活： 婚姻和家庭、教会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永兴 丁</dc:creator>
  <cp:lastModifiedBy>永兴 丁</cp:lastModifiedBy>
  <cp:revision>10</cp:revision>
  <dcterms:created xsi:type="dcterms:W3CDTF">2026-06-07T13:05:40Z</dcterms:created>
  <dcterms:modified xsi:type="dcterms:W3CDTF">2026-06-26T10:13:48Z</dcterms:modified>
</cp:coreProperties>
</file>